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2" d="100"/>
          <a:sy n="72" d="100"/>
        </p:scale>
        <p:origin x="11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41A291-F646-4C36-88EE-05AA43B4116A}"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69720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41A291-F646-4C36-88EE-05AA43B4116A}"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307265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41A291-F646-4C36-88EE-05AA43B4116A}"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41324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41A291-F646-4C36-88EE-05AA43B4116A}"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211958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41A291-F646-4C36-88EE-05AA43B4116A}"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28822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A291-F646-4C36-88EE-05AA43B4116A}"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78912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41A291-F646-4C36-88EE-05AA43B4116A}"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257142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41A291-F646-4C36-88EE-05AA43B4116A}"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35428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1A291-F646-4C36-88EE-05AA43B4116A}"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43948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41A291-F646-4C36-88EE-05AA43B4116A}"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7641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41A291-F646-4C36-88EE-05AA43B4116A}"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B8016-7D94-4BCA-8828-BCBC5F0437CD}" type="slidenum">
              <a:rPr lang="en-US" smtClean="0"/>
              <a:t>‹#›</a:t>
            </a:fld>
            <a:endParaRPr lang="en-US"/>
          </a:p>
        </p:txBody>
      </p:sp>
    </p:spTree>
    <p:extLst>
      <p:ext uri="{BB962C8B-B14F-4D97-AF65-F5344CB8AC3E}">
        <p14:creationId xmlns:p14="http://schemas.microsoft.com/office/powerpoint/2010/main" val="427027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1A291-F646-4C36-88EE-05AA43B4116A}" type="datetimeFigureOut">
              <a:rPr lang="en-US" smtClean="0"/>
              <a:t>3/9/2022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B8016-7D94-4BCA-8828-BCBC5F0437CD}" type="slidenum">
              <a:rPr lang="en-US" smtClean="0"/>
              <a:t>‹#›</a:t>
            </a:fld>
            <a:endParaRPr lang="en-US"/>
          </a:p>
        </p:txBody>
      </p:sp>
    </p:spTree>
    <p:extLst>
      <p:ext uri="{BB962C8B-B14F-4D97-AF65-F5344CB8AC3E}">
        <p14:creationId xmlns:p14="http://schemas.microsoft.com/office/powerpoint/2010/main" val="4766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4B8DC8-26A3-4E58-B3FE-521FB6B12808}"/>
              </a:ext>
            </a:extLst>
          </p:cNvPr>
          <p:cNvSpPr/>
          <p:nvPr/>
        </p:nvSpPr>
        <p:spPr>
          <a:xfrm>
            <a:off x="245379" y="733514"/>
            <a:ext cx="8653243" cy="6013441"/>
          </a:xfrm>
          <a:prstGeom prst="rect">
            <a:avLst/>
          </a:prstGeom>
        </p:spPr>
        <p:txBody>
          <a:bodyPr wrap="square">
            <a:spAutoFit/>
          </a:bodyPr>
          <a:lstStyle/>
          <a:p>
            <a:pPr algn="ctr">
              <a:lnSpc>
                <a:spcPct val="107000"/>
              </a:lnSpc>
              <a:spcAft>
                <a:spcPts val="800"/>
              </a:spcAft>
            </a:pPr>
            <a:r>
              <a:rPr lang="en-US" sz="1600" dirty="0">
                <a:latin typeface="Akzidenz-Grotesk Std Med" panose="02000603030000020004" pitchFamily="2" charset="0"/>
                <a:ea typeface="Calibri" panose="020F0502020204030204" pitchFamily="34" charset="0"/>
                <a:cs typeface="Times New Roman" panose="02020603050405020304" pitchFamily="18" charset="0"/>
              </a:rPr>
              <a:t>Diversity and Inclusion Exercise – </a:t>
            </a:r>
            <a:r>
              <a:rPr lang="en-US" sz="1600" dirty="0">
                <a:solidFill>
                  <a:srgbClr val="FF0000"/>
                </a:solidFill>
                <a:latin typeface="Akzidenz-Grotesk Std Med" panose="02000603030000020004" pitchFamily="2" charset="0"/>
                <a:ea typeface="Calibri" panose="020F0502020204030204" pitchFamily="34" charset="0"/>
                <a:cs typeface="Times New Roman" panose="02020603050405020304" pitchFamily="18" charset="0"/>
              </a:rPr>
              <a:t>Sharing My Story</a:t>
            </a:r>
          </a:p>
          <a:p>
            <a:pPr algn="just">
              <a:lnSpc>
                <a:spcPct val="107000"/>
              </a:lnSpc>
              <a:spcAft>
                <a:spcPts val="800"/>
              </a:spcAft>
            </a:pPr>
            <a:endParaRPr lang="en-US" sz="400" dirty="0">
              <a:effectLst>
                <a:outerShdw blurRad="38100" dist="38100" dir="2700000" algn="tl">
                  <a:srgbClr val="000000">
                    <a:alpha val="43137"/>
                  </a:srgbClr>
                </a:outerShdw>
              </a:effectLst>
              <a:latin typeface="Akzidenz-Grotesk Std Med" panose="02000603030000020004"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Akzidenz-Grotesk Std Med" panose="02000603030000020004" pitchFamily="2" charset="0"/>
                <a:ea typeface="Calibri" panose="020F0502020204030204" pitchFamily="34" charset="0"/>
                <a:cs typeface="Times New Roman" panose="02020603050405020304" pitchFamily="18" charset="0"/>
              </a:rPr>
              <a:t>Purpose: </a:t>
            </a:r>
          </a:p>
          <a:p>
            <a:pPr algn="just">
              <a:lnSpc>
                <a:spcPct val="107000"/>
              </a:lnSpc>
              <a:spcAft>
                <a:spcPts val="800"/>
              </a:spcAft>
            </a:pPr>
            <a:r>
              <a:rPr lang="en-US" sz="1050" dirty="0">
                <a:latin typeface="Akzidenz-Grotesk Std Light" panose="02000506040000020003" pitchFamily="2" charset="0"/>
                <a:ea typeface="Calibri" panose="020F0502020204030204" pitchFamily="34" charset="0"/>
                <a:cs typeface="Times New Roman" panose="02020603050405020304" pitchFamily="18" charset="0"/>
              </a:rPr>
              <a:t>The purpose of this Diversity and Inclusion exercise </a:t>
            </a:r>
            <a:r>
              <a:rPr lang="en-US" sz="1050" dirty="0">
                <a:solidFill>
                  <a:srgbClr val="FF0000"/>
                </a:solidFill>
                <a:latin typeface="Akzidenz-Grotesk Std Med" panose="02000603030000020004" pitchFamily="2" charset="0"/>
                <a:ea typeface="Calibri" panose="020F0502020204030204" pitchFamily="34" charset="0"/>
                <a:cs typeface="Times New Roman" panose="02020603050405020304" pitchFamily="18" charset="0"/>
              </a:rPr>
              <a:t>“Sharing My Story” </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is to provide a structured way for Red Crossers to get to know one another and gain experience in talking about what makes them diverse in the form of storytelling.</a:t>
            </a:r>
          </a:p>
          <a:p>
            <a:pPr algn="just">
              <a:lnSpc>
                <a:spcPct val="107000"/>
              </a:lnSpc>
              <a:spcAft>
                <a:spcPts val="800"/>
              </a:spcAft>
            </a:pPr>
            <a:r>
              <a:rPr lang="en-US" sz="1050" dirty="0">
                <a:latin typeface="Akzidenz-Grotesk Std Med" panose="02000603030000020004" pitchFamily="2" charset="0"/>
                <a:ea typeface="Calibri" panose="020F0502020204030204" pitchFamily="34" charset="0"/>
                <a:cs typeface="Times New Roman" panose="02020603050405020304" pitchFamily="18" charset="0"/>
              </a:rPr>
              <a:t>Exercise Objective:</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Akzidenz-Grotesk Std Light" panose="02000506040000020003" pitchFamily="2" charset="0"/>
                <a:ea typeface="Calibri" panose="020F0502020204030204" pitchFamily="34" charset="0"/>
                <a:cs typeface="Times New Roman" panose="02020603050405020304" pitchFamily="18" charset="0"/>
              </a:rPr>
              <a:t>For participants to learn more about the people they work with and to gain experience in identifying what makes them and their team mates diverse.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Akzidenz-Grotesk Std Med" panose="02000603030000020004" pitchFamily="2" charset="0"/>
                <a:ea typeface="Calibri" panose="020F0502020204030204" pitchFamily="34" charset="0"/>
                <a:cs typeface="Times New Roman" panose="02020603050405020304" pitchFamily="18" charset="0"/>
              </a:rPr>
              <a:t>Take the Lead:</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Akzidenz-Grotesk Std Light" panose="02000506040000020003" pitchFamily="2" charset="0"/>
                <a:ea typeface="Calibri" panose="020F0502020204030204" pitchFamily="34" charset="0"/>
                <a:cs typeface="Times New Roman" panose="02020603050405020304" pitchFamily="18" charset="0"/>
              </a:rPr>
              <a:t>This exercise is best when initiated by the teams’ leader. Leaders will “model” how to tell a story that is focused on what makes them diverse. To do this, we recommend preparing your story in advance.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Akzidenz-Grotesk Std Light" panose="02000506040000020003" pitchFamily="2" charset="0"/>
                <a:ea typeface="Calibri" panose="020F0502020204030204" pitchFamily="34" charset="0"/>
                <a:cs typeface="Times New Roman" panose="02020603050405020304" pitchFamily="18" charset="0"/>
              </a:rPr>
              <a:t>Start by reviewing the </a:t>
            </a:r>
            <a:r>
              <a:rPr lang="en-US" sz="1050" dirty="0">
                <a:solidFill>
                  <a:srgbClr val="FF0000"/>
                </a:solidFill>
                <a:latin typeface="Akzidenz-Grotesk Std Med" panose="02000603030000020004" pitchFamily="2" charset="0"/>
                <a:ea typeface="Calibri" panose="020F0502020204030204" pitchFamily="34" charset="0"/>
                <a:cs typeface="Times New Roman" panose="02020603050405020304" pitchFamily="18" charset="0"/>
              </a:rPr>
              <a:t>D&amp;I wheel (Slide 2) </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and select as many life categories that you can find details to share about. Be specific in your sharing and if possible, connect how that diverse detail about you might be helpful to the work we do as an organization. </a:t>
            </a:r>
            <a:r>
              <a:rPr lang="en-US" sz="1050" i="1" dirty="0">
                <a:latin typeface="Akzidenz-Grotesk Std Light" panose="02000506040000020003" pitchFamily="2" charset="0"/>
                <a:ea typeface="Calibri" panose="020F0502020204030204" pitchFamily="34" charset="0"/>
                <a:cs typeface="Times New Roman" panose="02020603050405020304" pitchFamily="18" charset="0"/>
              </a:rPr>
              <a:t>For example, explain how your experience growing up in the city and “social status” that you did might be helpful to the work we do in blood collection in that area.</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 Use the </a:t>
            </a:r>
            <a:r>
              <a:rPr lang="en-US" sz="1050" dirty="0">
                <a:solidFill>
                  <a:srgbClr val="FF0000"/>
                </a:solidFill>
                <a:latin typeface="Akzidenz-Grotesk Std Med" panose="02000603030000020004" pitchFamily="2" charset="0"/>
                <a:ea typeface="Calibri" panose="020F0502020204030204" pitchFamily="34" charset="0"/>
                <a:cs typeface="Times New Roman" panose="02020603050405020304" pitchFamily="18" charset="0"/>
              </a:rPr>
              <a:t>PPT template (Slide 3)</a:t>
            </a:r>
            <a:r>
              <a:rPr lang="en-US" sz="1050" dirty="0">
                <a:solidFill>
                  <a:srgbClr val="C00000"/>
                </a:solidFill>
                <a:latin typeface="Akzidenz-Grotesk Std Med" panose="02000603030000020004" pitchFamily="2" charset="0"/>
                <a:ea typeface="Calibri" panose="020F0502020204030204" pitchFamily="34" charset="0"/>
                <a:cs typeface="Times New Roman" panose="02020603050405020304" pitchFamily="18" charset="0"/>
              </a:rPr>
              <a:t> </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to put a visual together as you present your story to the team.  Use the example </a:t>
            </a:r>
            <a:r>
              <a:rPr lang="en-US" sz="1050" dirty="0">
                <a:solidFill>
                  <a:srgbClr val="FF0000"/>
                </a:solidFill>
                <a:latin typeface="Akzidenz-Grotesk Std Med" panose="02000603030000020004" pitchFamily="2" charset="0"/>
                <a:ea typeface="Calibri" panose="020F0502020204030204" pitchFamily="34" charset="0"/>
                <a:cs typeface="Times New Roman" panose="02020603050405020304" pitchFamily="18" charset="0"/>
              </a:rPr>
              <a:t>(Slide 4) </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if you need further guidance, but don’t forget to remove it later.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50" dirty="0">
                <a:latin typeface="Akzidenz-Grotesk Std Med" panose="02000603030000020004" pitchFamily="2" charset="0"/>
                <a:ea typeface="Calibri" panose="020F0502020204030204" pitchFamily="34" charset="0"/>
                <a:cs typeface="Times New Roman" panose="02020603050405020304" pitchFamily="18" charset="0"/>
              </a:rPr>
              <a:t>Make the point</a:t>
            </a:r>
            <a:r>
              <a:rPr lang="en-US" sz="1050" dirty="0">
                <a:latin typeface="Akzidenz-Grotesk Std Light" panose="02000506040000020003" pitchFamily="2" charset="0"/>
                <a:ea typeface="Calibri" panose="020F0502020204030204" pitchFamily="34" charset="0"/>
                <a:cs typeface="Times New Roman" panose="02020603050405020304" pitchFamily="18" charset="0"/>
              </a:rPr>
              <a:t> that all sorts of things (well beyond color and gender) make us all diverse. To create an inclusive environment for our clients, partners and each other we must first be able to recognize things that make us different from one another. In doing so, we begin to recognize that all of us are in fact included in this discussion about diversity. Not only are we included in the discussion, we all share responsibility in making the place we work an inclusive environment.</a:t>
            </a:r>
          </a:p>
          <a:p>
            <a:pPr lvl="0" algn="just"/>
            <a:r>
              <a:rPr lang="en-US" sz="1050" dirty="0">
                <a:solidFill>
                  <a:prstClr val="black"/>
                </a:solidFill>
                <a:latin typeface="Akzidenz-Grotesk Std Med" panose="02000603030000020004" pitchFamily="2" charset="0"/>
                <a:ea typeface="Calibri" panose="020F0502020204030204" pitchFamily="34" charset="0"/>
                <a:cs typeface="Times New Roman" panose="02020603050405020304" pitchFamily="18" charset="0"/>
              </a:rPr>
              <a:t>The main exercise – instructions:</a:t>
            </a:r>
          </a:p>
          <a:p>
            <a:pPr lvl="0" algn="just"/>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en-US" sz="1050" dirty="0">
                <a:solidFill>
                  <a:prstClr val="black"/>
                </a:solidFill>
                <a:latin typeface="Akzidenz-Grotesk Std Light" panose="02000506040000020003" pitchFamily="2" charset="0"/>
                <a:ea typeface="Calibri" panose="020F0502020204030204" pitchFamily="34" charset="0"/>
                <a:cs typeface="Times New Roman" panose="02020603050405020304" pitchFamily="18" charset="0"/>
              </a:rPr>
              <a:t>(Leader will partner people up before the exercise.)</a:t>
            </a:r>
          </a:p>
          <a:p>
            <a:pPr lvl="0" algn="just"/>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US" sz="1050" dirty="0">
                <a:solidFill>
                  <a:prstClr val="black"/>
                </a:solidFill>
                <a:latin typeface="Akzidenz-Grotesk Std Light" panose="02000506040000020003" pitchFamily="2" charset="0"/>
                <a:ea typeface="Calibri" panose="020F0502020204030204" pitchFamily="34" charset="0"/>
                <a:cs typeface="Times New Roman" panose="02020603050405020304" pitchFamily="18" charset="0"/>
              </a:rPr>
              <a:t>With your partner, take 5 minutes each to introduce yourself to one another.</a:t>
            </a:r>
          </a:p>
          <a:p>
            <a:pPr marL="342900" lvl="0" indent="-342900" algn="just">
              <a:buFont typeface="+mj-lt"/>
              <a:buAutoNum type="arabicPeriod"/>
              <a:tabLst>
                <a:tab pos="457200" algn="l"/>
              </a:tabLst>
            </a:pPr>
            <a:endParaRPr lang="en-US" sz="1050" dirty="0">
              <a:solidFill>
                <a:prstClr val="black"/>
              </a:solidFill>
              <a:latin typeface="Akzidenz-Grotesk Std Light" panose="02000506040000020003" pitchFamily="2"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457200" algn="l"/>
              </a:tabLst>
            </a:pPr>
            <a:r>
              <a:rPr lang="en-US" sz="1050" dirty="0">
                <a:solidFill>
                  <a:prstClr val="black"/>
                </a:solidFill>
                <a:latin typeface="Akzidenz-Grotesk Std Light" panose="02000506040000020003" pitchFamily="2" charset="0"/>
                <a:ea typeface="Calibri" panose="020F0502020204030204" pitchFamily="34" charset="0"/>
                <a:cs typeface="Times New Roman" panose="02020603050405020304" pitchFamily="18" charset="0"/>
              </a:rPr>
              <a:t>Include at least 3 specific things that make you diverse.</a:t>
            </a: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endParaRPr lang="en-US" sz="1050" dirty="0">
              <a:solidFill>
                <a:prstClr val="black"/>
              </a:solidFill>
              <a:latin typeface="Akzidenz-Grotesk Std Light" panose="02000506040000020003" pitchFamily="2" charset="0"/>
              <a:ea typeface="Calibri" panose="020F0502020204030204" pitchFamily="34" charset="0"/>
              <a:cs typeface="Times New Roman" panose="02020603050405020304" pitchFamily="18" charset="0"/>
            </a:endParaRPr>
          </a:p>
          <a:p>
            <a:pPr lvl="0" algn="just"/>
            <a:r>
              <a:rPr lang="en-US" sz="1050" dirty="0">
                <a:solidFill>
                  <a:prstClr val="black"/>
                </a:solidFill>
                <a:latin typeface="Akzidenz-Grotesk Std Light" panose="02000506040000020003" pitchFamily="2" charset="0"/>
                <a:ea typeface="Calibri" panose="020F0502020204030204" pitchFamily="34" charset="0"/>
                <a:cs typeface="Times New Roman" panose="02020603050405020304" pitchFamily="18" charset="0"/>
              </a:rPr>
              <a:t>(Be prepared to introduce your partner to the room.)</a:t>
            </a:r>
            <a:endParaRPr lang="en-US" sz="1050" dirty="0">
              <a:latin typeface="Akzidenz-Grotesk Std Light" panose="02000506040000020003" pitchFamily="2"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3364D9A8-CDF9-4888-AD8A-EE6DA332B1AF}"/>
              </a:ext>
            </a:extLst>
          </p:cNvPr>
          <p:cNvSpPr txBox="1">
            <a:spLocks noChangeArrowheads="1"/>
          </p:cNvSpPr>
          <p:nvPr/>
        </p:nvSpPr>
        <p:spPr bwMode="auto">
          <a:xfrm>
            <a:off x="-1" y="242283"/>
            <a:ext cx="6048462" cy="276225"/>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a:solidFill>
                  <a:srgbClr val="FFFFFF"/>
                </a:solidFill>
                <a:effectLst/>
                <a:latin typeface="Akzidenz-Grotesk Std Light" panose="02000506040000020003" pitchFamily="2"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4F271B1-9F13-4920-99EA-00A502ED1FB6}"/>
              </a:ext>
            </a:extLst>
          </p:cNvPr>
          <p:cNvSpPr/>
          <p:nvPr/>
        </p:nvSpPr>
        <p:spPr>
          <a:xfrm>
            <a:off x="5205368" y="4968037"/>
            <a:ext cx="3477238" cy="1208913"/>
          </a:xfrm>
          <a:prstGeom prst="roundRect">
            <a:avLst/>
          </a:prstGeom>
          <a:noFill/>
          <a:ln>
            <a:solidFill>
              <a:schemeClr val="bg1">
                <a:lumMod val="50000"/>
              </a:schemeClr>
            </a:solidFill>
          </a:ln>
          <a:effectLst/>
        </p:spPr>
        <p:txBody>
          <a:bodyPr wrap="square">
            <a:spAutoFit/>
          </a:bodyPr>
          <a:lstStyle/>
          <a:p>
            <a:pPr lvl="0" algn="just">
              <a:lnSpc>
                <a:spcPct val="107000"/>
              </a:lnSpc>
              <a:spcAft>
                <a:spcPts val="800"/>
              </a:spcAft>
            </a:pPr>
            <a:r>
              <a:rPr lang="en-US" sz="1050" dirty="0">
                <a:solidFill>
                  <a:srgbClr val="FF0000"/>
                </a:solidFill>
                <a:latin typeface="Akzidenz-Grotesk Std Med" panose="02000603030000020004" pitchFamily="2" charset="0"/>
                <a:ea typeface="Calibri" panose="020F0502020204030204" pitchFamily="34" charset="0"/>
                <a:cs typeface="Times New Roman" panose="02020603050405020304" pitchFamily="18" charset="0"/>
              </a:rPr>
              <a:t>Desired Outcome: </a:t>
            </a:r>
          </a:p>
          <a:p>
            <a:pPr lvl="0" algn="just">
              <a:lnSpc>
                <a:spcPct val="107000"/>
              </a:lnSpc>
              <a:spcAft>
                <a:spcPts val="800"/>
              </a:spcAft>
            </a:pPr>
            <a:r>
              <a:rPr lang="en-US" sz="1050" dirty="0">
                <a:solidFill>
                  <a:srgbClr val="FF0000"/>
                </a:solidFill>
                <a:latin typeface="Akzidenz-Grotesk Std Light" panose="02000506040000020003" pitchFamily="2" charset="0"/>
                <a:ea typeface="Calibri" panose="020F0502020204030204" pitchFamily="34" charset="0"/>
                <a:cs typeface="Times New Roman" panose="02020603050405020304" pitchFamily="18" charset="0"/>
              </a:rPr>
              <a:t>Red Crossers will begin sharing in the responsibility of creating an environment that is culturally competent, specifically one where there is thoughtfulness if cross cultural interaction. </a:t>
            </a:r>
          </a:p>
        </p:txBody>
      </p:sp>
      <p:pic>
        <p:nvPicPr>
          <p:cNvPr id="10" name="Picture 9">
            <a:extLst>
              <a:ext uri="{FF2B5EF4-FFF2-40B4-BE49-F238E27FC236}">
                <a16:creationId xmlns:a16="http://schemas.microsoft.com/office/drawing/2014/main" id="{D3B7194E-E1E2-4617-9D95-45E0442D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461" y="27280"/>
            <a:ext cx="2921841" cy="706233"/>
          </a:xfrm>
          <a:prstGeom prst="rect">
            <a:avLst/>
          </a:prstGeom>
        </p:spPr>
      </p:pic>
    </p:spTree>
    <p:extLst>
      <p:ext uri="{BB962C8B-B14F-4D97-AF65-F5344CB8AC3E}">
        <p14:creationId xmlns:p14="http://schemas.microsoft.com/office/powerpoint/2010/main" val="406137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5A10ED9-1834-4DDF-B4E3-1EBFB635D13D}"/>
              </a:ext>
            </a:extLst>
          </p:cNvPr>
          <p:cNvPicPr>
            <a:picLocks noChangeAspect="1" noChangeArrowheads="1"/>
          </p:cNvPicPr>
          <p:nvPr/>
        </p:nvPicPr>
        <p:blipFill>
          <a:blip r:embed="rId2"/>
          <a:srcRect/>
          <a:stretch>
            <a:fillRect/>
          </a:stretch>
        </p:blipFill>
        <p:spPr bwMode="auto">
          <a:xfrm>
            <a:off x="381161" y="327170"/>
            <a:ext cx="6890996" cy="6325300"/>
          </a:xfrm>
          <a:prstGeom prst="rect">
            <a:avLst/>
          </a:prstGeom>
          <a:noFill/>
          <a:ln w="9525">
            <a:noFill/>
            <a:miter lim="800000"/>
            <a:headEnd/>
            <a:tailEnd/>
          </a:ln>
        </p:spPr>
      </p:pic>
      <p:pic>
        <p:nvPicPr>
          <p:cNvPr id="8" name="Picture 7" descr="ARC_Logo_Bttn_ONLY.png">
            <a:extLst>
              <a:ext uri="{FF2B5EF4-FFF2-40B4-BE49-F238E27FC236}">
                <a16:creationId xmlns:a16="http://schemas.microsoft.com/office/drawing/2014/main" id="{F317F629-2456-4290-B123-679DF54215F4}"/>
              </a:ext>
            </a:extLst>
          </p:cNvPr>
          <p:cNvPicPr>
            <a:picLocks noChangeAspect="1"/>
          </p:cNvPicPr>
          <p:nvPr/>
        </p:nvPicPr>
        <p:blipFill>
          <a:blip r:embed="rId3"/>
          <a:stretch>
            <a:fillRect/>
          </a:stretch>
        </p:blipFill>
        <p:spPr>
          <a:xfrm>
            <a:off x="2535167" y="1794696"/>
            <a:ext cx="2583526" cy="3385300"/>
          </a:xfrm>
          <a:prstGeom prst="rect">
            <a:avLst/>
          </a:prstGeom>
        </p:spPr>
      </p:pic>
      <p:pic>
        <p:nvPicPr>
          <p:cNvPr id="10" name="Picture 9">
            <a:extLst>
              <a:ext uri="{FF2B5EF4-FFF2-40B4-BE49-F238E27FC236}">
                <a16:creationId xmlns:a16="http://schemas.microsoft.com/office/drawing/2014/main" id="{D3B7194E-E1E2-4617-9D95-45E0442DA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461" y="262171"/>
            <a:ext cx="2921841" cy="706233"/>
          </a:xfrm>
          <a:prstGeom prst="rect">
            <a:avLst/>
          </a:prstGeom>
        </p:spPr>
      </p:pic>
      <p:sp>
        <p:nvSpPr>
          <p:cNvPr id="2" name="TextBox 1">
            <a:extLst>
              <a:ext uri="{FF2B5EF4-FFF2-40B4-BE49-F238E27FC236}">
                <a16:creationId xmlns:a16="http://schemas.microsoft.com/office/drawing/2014/main" id="{CDDCD7C9-E952-442F-9A66-1DFB79125CF6}"/>
              </a:ext>
            </a:extLst>
          </p:cNvPr>
          <p:cNvSpPr txBox="1"/>
          <p:nvPr/>
        </p:nvSpPr>
        <p:spPr>
          <a:xfrm>
            <a:off x="5852555" y="6098580"/>
            <a:ext cx="3117747" cy="400110"/>
          </a:xfrm>
          <a:prstGeom prst="rect">
            <a:avLst/>
          </a:prstGeom>
          <a:noFill/>
        </p:spPr>
        <p:txBody>
          <a:bodyPr wrap="square" rtlCol="0">
            <a:spAutoFit/>
          </a:bodyPr>
          <a:lstStyle/>
          <a:p>
            <a:pPr algn="r"/>
            <a:r>
              <a:rPr lang="en-US" sz="2000" dirty="0">
                <a:solidFill>
                  <a:srgbClr val="FF0000"/>
                </a:solidFill>
                <a:latin typeface="Akzidenz-Grotesk Std Light" panose="02000506040000020003" pitchFamily="2" charset="0"/>
              </a:rPr>
              <a:t>Diversity &amp; Inclusion Wheel</a:t>
            </a:r>
          </a:p>
        </p:txBody>
      </p:sp>
    </p:spTree>
    <p:extLst>
      <p:ext uri="{BB962C8B-B14F-4D97-AF65-F5344CB8AC3E}">
        <p14:creationId xmlns:p14="http://schemas.microsoft.com/office/powerpoint/2010/main" val="257772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B7194E-E1E2-4617-9D95-45E0442D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461" y="262171"/>
            <a:ext cx="2921841" cy="706233"/>
          </a:xfrm>
          <a:prstGeom prst="rect">
            <a:avLst/>
          </a:prstGeom>
        </p:spPr>
      </p:pic>
      <p:sp>
        <p:nvSpPr>
          <p:cNvPr id="3" name="TextBox 2">
            <a:extLst>
              <a:ext uri="{FF2B5EF4-FFF2-40B4-BE49-F238E27FC236}">
                <a16:creationId xmlns:a16="http://schemas.microsoft.com/office/drawing/2014/main" id="{4C82D9E8-83A5-4E05-9424-B4B204BCD043}"/>
              </a:ext>
            </a:extLst>
          </p:cNvPr>
          <p:cNvSpPr txBox="1"/>
          <p:nvPr/>
        </p:nvSpPr>
        <p:spPr>
          <a:xfrm>
            <a:off x="629174" y="968404"/>
            <a:ext cx="4110606" cy="483209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endParaRPr lang="en-US" sz="4400" dirty="0">
              <a:latin typeface="Akzidenz-Grotesk Std Med" panose="02000603030000020004" pitchFamily="2" charset="0"/>
            </a:endParaRPr>
          </a:p>
          <a:p>
            <a:pPr algn="ctr"/>
            <a:r>
              <a:rPr lang="en-US" sz="4400" dirty="0">
                <a:latin typeface="Akzidenz-Grotesk Std Med" panose="02000603030000020004" pitchFamily="2" charset="0"/>
              </a:rPr>
              <a:t>INSERT </a:t>
            </a:r>
          </a:p>
          <a:p>
            <a:pPr algn="ctr"/>
            <a:endParaRPr lang="en-US" sz="4400" dirty="0">
              <a:latin typeface="Akzidenz-Grotesk Std Med" panose="02000603030000020004" pitchFamily="2" charset="0"/>
            </a:endParaRPr>
          </a:p>
          <a:p>
            <a:pPr algn="ctr"/>
            <a:r>
              <a:rPr lang="en-US" sz="4400" dirty="0">
                <a:latin typeface="Akzidenz-Grotesk Std Med" panose="02000603030000020004" pitchFamily="2" charset="0"/>
              </a:rPr>
              <a:t>IMAGE </a:t>
            </a:r>
          </a:p>
          <a:p>
            <a:pPr algn="ctr"/>
            <a:endParaRPr lang="en-US" sz="4400" dirty="0">
              <a:latin typeface="Akzidenz-Grotesk Std Med" panose="02000603030000020004" pitchFamily="2" charset="0"/>
            </a:endParaRPr>
          </a:p>
          <a:p>
            <a:pPr algn="ctr"/>
            <a:r>
              <a:rPr lang="en-US" sz="4400" dirty="0">
                <a:latin typeface="Akzidenz-Grotesk Std Med" panose="02000603030000020004" pitchFamily="2" charset="0"/>
              </a:rPr>
              <a:t>HERE</a:t>
            </a:r>
          </a:p>
          <a:p>
            <a:pPr algn="ctr"/>
            <a:r>
              <a:rPr lang="en-US" sz="4400" dirty="0">
                <a:latin typeface="Akzidenz-Grotesk Std Med" panose="02000603030000020004" pitchFamily="2" charset="0"/>
              </a:rPr>
              <a:t> </a:t>
            </a:r>
          </a:p>
        </p:txBody>
      </p:sp>
      <p:sp>
        <p:nvSpPr>
          <p:cNvPr id="4" name="TextBox 3">
            <a:extLst>
              <a:ext uri="{FF2B5EF4-FFF2-40B4-BE49-F238E27FC236}">
                <a16:creationId xmlns:a16="http://schemas.microsoft.com/office/drawing/2014/main" id="{A2B253D9-89AC-40DB-B4C9-75C9C5167021}"/>
              </a:ext>
            </a:extLst>
          </p:cNvPr>
          <p:cNvSpPr txBox="1"/>
          <p:nvPr/>
        </p:nvSpPr>
        <p:spPr>
          <a:xfrm>
            <a:off x="5108895" y="1789892"/>
            <a:ext cx="3861407" cy="2739211"/>
          </a:xfrm>
          <a:prstGeom prst="rect">
            <a:avLst/>
          </a:prstGeom>
          <a:noFill/>
        </p:spPr>
        <p:txBody>
          <a:bodyPr wrap="square" rtlCol="0">
            <a:spAutoFit/>
          </a:bodyPr>
          <a:lstStyle/>
          <a:p>
            <a:pPr algn="ctr"/>
            <a:r>
              <a:rPr lang="en-US" sz="2400" dirty="0">
                <a:solidFill>
                  <a:srgbClr val="FF0000"/>
                </a:solidFill>
                <a:latin typeface="Akzidenz-Grotesk Std Med" panose="02000603030000020004" pitchFamily="2" charset="0"/>
              </a:rPr>
              <a:t>What makes me diverse? </a:t>
            </a:r>
          </a:p>
          <a:p>
            <a:endParaRPr lang="en-US" dirty="0">
              <a:latin typeface="Akzidenz-Grotesk Std Med" panose="02000603030000020004" pitchFamily="2" charset="0"/>
            </a:endParaRP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Insert point here</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Insert point here</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Insert point here </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Insert point here</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And so on … as needed.</a:t>
            </a:r>
          </a:p>
        </p:txBody>
      </p:sp>
    </p:spTree>
    <p:extLst>
      <p:ext uri="{BB962C8B-B14F-4D97-AF65-F5344CB8AC3E}">
        <p14:creationId xmlns:p14="http://schemas.microsoft.com/office/powerpoint/2010/main" val="102386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B7194E-E1E2-4617-9D95-45E0442D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461" y="262171"/>
            <a:ext cx="2921841" cy="706233"/>
          </a:xfrm>
          <a:prstGeom prst="rect">
            <a:avLst/>
          </a:prstGeom>
        </p:spPr>
      </p:pic>
      <p:sp>
        <p:nvSpPr>
          <p:cNvPr id="4" name="TextBox 3">
            <a:extLst>
              <a:ext uri="{FF2B5EF4-FFF2-40B4-BE49-F238E27FC236}">
                <a16:creationId xmlns:a16="http://schemas.microsoft.com/office/drawing/2014/main" id="{A2B253D9-89AC-40DB-B4C9-75C9C5167021}"/>
              </a:ext>
            </a:extLst>
          </p:cNvPr>
          <p:cNvSpPr txBox="1"/>
          <p:nvPr/>
        </p:nvSpPr>
        <p:spPr>
          <a:xfrm>
            <a:off x="4781724" y="1628264"/>
            <a:ext cx="3951215" cy="3447098"/>
          </a:xfrm>
          <a:prstGeom prst="rect">
            <a:avLst/>
          </a:prstGeom>
          <a:noFill/>
        </p:spPr>
        <p:txBody>
          <a:bodyPr wrap="square" rtlCol="0">
            <a:spAutoFit/>
          </a:bodyPr>
          <a:lstStyle/>
          <a:p>
            <a:pPr algn="ctr"/>
            <a:r>
              <a:rPr lang="en-US" sz="2400" dirty="0">
                <a:solidFill>
                  <a:srgbClr val="FF0000"/>
                </a:solidFill>
                <a:latin typeface="Akzidenz-Grotesk Std Med" panose="02000603030000020004" pitchFamily="2" charset="0"/>
              </a:rPr>
              <a:t>What makes me diverse? </a:t>
            </a:r>
          </a:p>
          <a:p>
            <a:endParaRPr lang="en-US" dirty="0">
              <a:latin typeface="Akzidenz-Grotesk Std Med" panose="02000603030000020004" pitchFamily="2" charset="0"/>
            </a:endParaRPr>
          </a:p>
          <a:p>
            <a:pPr marL="285750" lvl="0" indent="-285750">
              <a:spcAft>
                <a:spcPts val="1200"/>
              </a:spcAft>
              <a:buFont typeface="Wingdings" panose="05000000000000000000" pitchFamily="2" charset="2"/>
              <a:buChar char="§"/>
            </a:pPr>
            <a:r>
              <a:rPr lang="en-US" dirty="0">
                <a:solidFill>
                  <a:prstClr val="black"/>
                </a:solidFill>
                <a:latin typeface="Akzidenz-Grotesk Std Light" panose="02000506040000020003" pitchFamily="2" charset="0"/>
              </a:rPr>
              <a:t>Born and raised in Wisconsin </a:t>
            </a:r>
            <a:endParaRPr lang="en-US" dirty="0">
              <a:latin typeface="Akzidenz-Grotesk Std Light" panose="02000506040000020003" pitchFamily="2" charset="0"/>
            </a:endParaRP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Introvert </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First-Generation College Student</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Thinking Style – I love lists! </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Cis-gender Female – she/her/hers</a:t>
            </a:r>
          </a:p>
          <a:p>
            <a:pPr marL="285750" indent="-285750">
              <a:spcAft>
                <a:spcPts val="1200"/>
              </a:spcAft>
              <a:buFont typeface="Wingdings" panose="05000000000000000000" pitchFamily="2" charset="2"/>
              <a:buChar char="§"/>
            </a:pPr>
            <a:r>
              <a:rPr lang="en-US" dirty="0">
                <a:latin typeface="Akzidenz-Grotesk Std Light" panose="02000506040000020003" pitchFamily="2" charset="0"/>
              </a:rPr>
              <a:t>Speak 2 Languages Fluently – English and Russian</a:t>
            </a:r>
          </a:p>
        </p:txBody>
      </p:sp>
      <p:pic>
        <p:nvPicPr>
          <p:cNvPr id="5" name="Picture 4">
            <a:extLst>
              <a:ext uri="{FF2B5EF4-FFF2-40B4-BE49-F238E27FC236}">
                <a16:creationId xmlns:a16="http://schemas.microsoft.com/office/drawing/2014/main" id="{A81414F9-3E94-47B5-95B5-0EAE3BEC240F}"/>
              </a:ext>
            </a:extLst>
          </p:cNvPr>
          <p:cNvPicPr>
            <a:picLocks noChangeAspect="1"/>
          </p:cNvPicPr>
          <p:nvPr/>
        </p:nvPicPr>
        <p:blipFill rotWithShape="1">
          <a:blip r:embed="rId3">
            <a:extLst>
              <a:ext uri="{28A0092B-C50C-407E-A947-70E740481C1C}">
                <a14:useLocalDpi xmlns:a14="http://schemas.microsoft.com/office/drawing/2010/main" val="0"/>
              </a:ext>
            </a:extLst>
          </a:blip>
          <a:srcRect l="18426" r="18796"/>
          <a:stretch/>
        </p:blipFill>
        <p:spPr>
          <a:xfrm>
            <a:off x="931178" y="1106291"/>
            <a:ext cx="3481431" cy="449104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5E3816F-495B-4FAB-A92D-5E866AAA68DA}"/>
              </a:ext>
            </a:extLst>
          </p:cNvPr>
          <p:cNvSpPr txBox="1"/>
          <p:nvPr/>
        </p:nvSpPr>
        <p:spPr>
          <a:xfrm>
            <a:off x="4412609" y="5597336"/>
            <a:ext cx="4731392" cy="1200329"/>
          </a:xfrm>
          <a:prstGeom prst="rect">
            <a:avLst/>
          </a:prstGeom>
          <a:noFill/>
        </p:spPr>
        <p:txBody>
          <a:bodyPr wrap="square" rtlCol="0">
            <a:spAutoFit/>
          </a:bodyPr>
          <a:lstStyle/>
          <a:p>
            <a:pPr algn="ctr"/>
            <a:r>
              <a:rPr lang="en-US" sz="7200" dirty="0">
                <a:solidFill>
                  <a:srgbClr val="FF0000">
                    <a:alpha val="32000"/>
                  </a:srgbClr>
                </a:solidFill>
                <a:latin typeface="Akzidenz-Grotesk Std Med" panose="02000603030000020004" pitchFamily="2" charset="0"/>
              </a:rPr>
              <a:t>EXAMPLE</a:t>
            </a:r>
          </a:p>
        </p:txBody>
      </p:sp>
    </p:spTree>
    <p:extLst>
      <p:ext uri="{BB962C8B-B14F-4D97-AF65-F5344CB8AC3E}">
        <p14:creationId xmlns:p14="http://schemas.microsoft.com/office/powerpoint/2010/main" val="3177549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512</Words>
  <Application>Microsoft Office PowerPoint</Application>
  <PresentationFormat>On-screen Show (4:3)</PresentationFormat>
  <Paragraphs>46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Akzidenz-Grotesk Std Light</vt:lpstr>
      <vt:lpstr>Akzidenz-Grotesk Std Med</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Juan</dc:creator>
  <cp:lastModifiedBy>Parker, Alexandra</cp:lastModifiedBy>
  <cp:revision>8</cp:revision>
  <dcterms:created xsi:type="dcterms:W3CDTF">2018-02-21T23:04:45Z</dcterms:created>
  <dcterms:modified xsi:type="dcterms:W3CDTF">2022-03-09T18:23:48Z</dcterms:modified>
</cp:coreProperties>
</file>