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8" r:id="rId4"/>
    <p:sldMasterId id="2147483659" r:id="rId5"/>
    <p:sldMasterId id="2147483660" r:id="rId6"/>
    <p:sldMasterId id="214748366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9"/><Relationship Target="slides/slide10.xml" Type="http://schemas.openxmlformats.org/officeDocument/2006/relationships/slide" Id="rId18"/><Relationship Target="slides/slide9.xml" Type="http://schemas.openxmlformats.org/officeDocument/2006/relationships/slide" Id="rId17"/><Relationship Target="slides/slide8.xml" Type="http://schemas.openxmlformats.org/officeDocument/2006/relationships/slide" Id="rId16"/><Relationship Target="slides/slide7.xml" Type="http://schemas.openxmlformats.org/officeDocument/2006/relationships/slide" Id="rId15"/><Relationship Target="slides/slide6.xml" Type="http://schemas.openxmlformats.org/officeDocument/2006/relationships/slide" Id="rId14"/><Relationship Target="slides/slide4.xml" Type="http://schemas.openxmlformats.org/officeDocument/2006/relationships/slide" Id="rId12"/><Relationship Target="slides/slide5.xml" Type="http://schemas.openxmlformats.org/officeDocument/2006/relationships/slide" Id="rId13"/><Relationship Target="slides/slide2.xml" Type="http://schemas.openxmlformats.org/officeDocument/2006/relationships/slide" Id="rId10"/><Relationship Target="slides/slide3.xml" Type="http://schemas.openxmlformats.org/officeDocument/2006/relationships/slide" Id="rId11"/><Relationship Target="slides/slide21.xml" Type="http://schemas.openxmlformats.org/officeDocument/2006/relationships/slide" Id="rId29"/><Relationship Target="slides/slide18.xml" Type="http://schemas.openxmlformats.org/officeDocument/2006/relationships/slide" Id="rId26"/><Relationship Target="slides/slide17.xml" Type="http://schemas.openxmlformats.org/officeDocument/2006/relationships/slide" Id="rId25"/><Relationship Target="slides/slide20.xml" Type="http://schemas.openxmlformats.org/officeDocument/2006/relationships/slide" Id="rId28"/><Relationship Target="slides/slide19.xml" Type="http://schemas.openxmlformats.org/officeDocument/2006/relationships/slide" Id="rId27"/><Relationship Target="presProps.xml" Type="http://schemas.openxmlformats.org/officeDocument/2006/relationships/presProps" Id="rId2"/><Relationship Target="slides/slide13.xml" Type="http://schemas.openxmlformats.org/officeDocument/2006/relationships/slide" Id="rId21"/><Relationship Target="theme/theme6.xml" Type="http://schemas.openxmlformats.org/officeDocument/2006/relationships/theme" Id="rId1"/><Relationship Target="slides/slide14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5.xml" Type="http://schemas.openxmlformats.org/officeDocument/2006/relationships/slide" Id="rId23"/><Relationship Target="tableStyles.xml" Type="http://schemas.openxmlformats.org/officeDocument/2006/relationships/tableStyles" Id="rId3"/><Relationship Target="slides/slide16.xml" Type="http://schemas.openxmlformats.org/officeDocument/2006/relationships/slide" Id="rId24"/><Relationship Target="slides/slide12.xml" Type="http://schemas.openxmlformats.org/officeDocument/2006/relationships/slide" Id="rId20"/><Relationship Target="slides/slide1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notesMasters/notesMaster1.xml" Type="http://schemas.openxmlformats.org/officeDocument/2006/relationships/notes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49" name="Shape 149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buNone/>
            </a:pPr>
            <a:r>
              <a:rPr lang="en-US"/>
              <a:t>2. focus on building the list and people who can plan events</a:t>
            </a:r>
          </a:p>
          <a:p>
            <a:pPr rtl="0" lvl="0">
              <a:buNone/>
            </a:pPr>
            <a:r>
              <a:rPr lang="en-US"/>
              <a:t>3. create immediate credibility, maybe also add Linkedin</a:t>
            </a:r>
          </a:p>
          <a:p>
            <a:pPr rtl="0" lvl="0">
              <a:buNone/>
            </a:pPr>
            <a:r>
              <a:rPr lang="en-US"/>
              <a:t>7. You are fulfilling a brand promise, you must execute. </a:t>
            </a:r>
          </a:p>
          <a:p>
            <a:r>
              <a:t/>
            </a:r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800" lang="en-US" i="1"/>
              <a:t>Ask each table or pair to share one positive characteristic and one potential threat (aggregate a list) </a:t>
            </a:r>
          </a:p>
          <a:p>
            <a:pPr algn="l" rtl="0" lvl="0" marR="0" indent="0" marL="0">
              <a:buSzPct val="25000"/>
              <a:buFont typeface="Arial"/>
              <a:buNone/>
            </a:pPr>
            <a:r>
              <a:rPr strike="noStrike" u="none" b="0" cap="none" baseline="0" sz="1800" lang="en-US" i="1"/>
              <a:t>How well do you know young professionals? </a:t>
            </a:r>
          </a:p>
          <a:p>
            <a:pPr algn="l" rtl="0" lvl="1" marR="0" indent="0" marL="0">
              <a:buSzPct val="25000"/>
              <a:buFont typeface="Arial"/>
              <a:buNone/>
            </a:pPr>
            <a:r>
              <a:rPr strike="noStrike" u="none" b="0" cap="none" baseline="0" sz="1800" lang="en-US" i="1"/>
              <a:t>- Share some data from Research done on Young Professionals group (BK can pull this from the information and work being done with Nathan on Young Humanitarian program)</a:t>
            </a:r>
          </a:p>
          <a:p>
            <a:pPr algn="l" rtl="0" lvl="0" marR="0" indent="0" marL="0">
              <a:buSzPct val="25000"/>
              <a:buFont typeface="Arial"/>
              <a:buNone/>
            </a:pPr>
          </a:p>
        </p:txBody>
      </p:sp>
      <p:sp>
        <p:nvSpPr>
          <p:cNvPr id="99" name="Shape 99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Calibri"/>
              <a:buNone/>
            </a:pPr>
            <a:r>
              <a:rPr strike="noStrike" u="none" b="0" cap="none" baseline="0" sz="1200" lang="en-US" i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 Only">
  <p:cSld name="Title Only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y="2262186" x="2081211"/>
            <a:ext cy="415925" cx="50085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19075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z="260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71450" marL="742950">
              <a:spcBef>
                <a:spcPts val="48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z="240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23825" marL="1143000">
              <a:spcBef>
                <a:spcPts val="44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z="220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33350" marL="1600200">
              <a:spcBef>
                <a:spcPts val="40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z="200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42875" marL="2057400">
              <a:spcBef>
                <a:spcPts val="36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hart">
  <p:cSld name="Char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ontent and Object">
  <p:cSld name="Content and Object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/>
          <p:nvPr>
            <p:ph idx="2" type="pic"/>
          </p:nvPr>
        </p:nvSpPr>
        <p:spPr>
          <a:xfrm rot="-24161">
            <a:off y="1765338" x="4991444"/>
            <a:ext cy="3915400" cx="369492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chemeClr val="dk1"/>
              </a:buClr>
              <a:buFont typeface="Georgia"/>
              <a:buNone/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766027" x="457200"/>
            <a:ext cy="3927645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600"/>
            </a:lvl1pPr>
            <a:lvl2pPr rtl="0">
              <a:defRPr sz="2400"/>
            </a:lvl2pPr>
            <a:lvl3pPr rtl="0">
              <a:defRPr sz="2200"/>
            </a:lvl3pPr>
            <a:lvl4pPr rtl="0">
              <a:defRPr sz="20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omparison Chart">
  <p:cSld name="Comparison Chart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313231"/>
              </a:buClr>
              <a:buFont typeface="Arial"/>
              <a:buNone/>
              <a:defRPr b="1" sz="2000">
                <a:solidFill>
                  <a:srgbClr val="313231"/>
                </a:solidFill>
              </a:defRPr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Georgia"/>
              <a:buNone/>
              <a:defRPr b="1" sz="1600"/>
            </a:lvl6pPr>
            <a:lvl7pPr rtl="0" indent="0" marL="2743200">
              <a:buFont typeface="Georgia"/>
              <a:buNone/>
              <a:defRPr b="1" sz="1600"/>
            </a:lvl7pPr>
            <a:lvl8pPr rtl="0" indent="0" marL="3200400">
              <a:buFont typeface="Georgia"/>
              <a:buNone/>
              <a:defRPr b="1" sz="1600"/>
            </a:lvl8pPr>
            <a:lvl9pPr rtl="0" indent="0" marL="3657600">
              <a:buFont typeface="Georgia"/>
              <a:buNone/>
              <a:defRPr b="1" sz="16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y="2174875" x="457200"/>
            <a:ext cy="344969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600"/>
            </a:lvl1pPr>
            <a:lvl2pPr rtl="0">
              <a:defRPr sz="2400"/>
            </a:lvl2pPr>
            <a:lvl3pPr rtl="0">
              <a:defRPr sz="2200"/>
            </a:lvl3pPr>
            <a:lvl4pPr rtl="0">
              <a:defRPr sz="2000"/>
            </a:lvl4pPr>
            <a:lvl5pPr rtl="0">
              <a:defRPr sz="18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27" name="Shape 27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313231"/>
              </a:buClr>
              <a:buFont typeface="Arial"/>
              <a:buNone/>
              <a:defRPr b="1" sz="2000">
                <a:solidFill>
                  <a:srgbClr val="313231"/>
                </a:solidFill>
              </a:defRPr>
            </a:lvl1pPr>
            <a:lvl2pPr rtl="0" indent="0" marL="457200">
              <a:buFont typeface="Arial"/>
              <a:buNone/>
              <a:defRPr b="1" sz="2000"/>
            </a:lvl2pPr>
            <a:lvl3pPr rtl="0" indent="0" marL="914400">
              <a:buFont typeface="Arial"/>
              <a:buNone/>
              <a:defRPr b="1" sz="1800"/>
            </a:lvl3pPr>
            <a:lvl4pPr rtl="0" indent="0" marL="1371600">
              <a:buFont typeface="Arial"/>
              <a:buNone/>
              <a:defRPr b="1" sz="1600"/>
            </a:lvl4pPr>
            <a:lvl5pPr rtl="0" indent="0" marL="1828800">
              <a:buFont typeface="Arial"/>
              <a:buNone/>
              <a:defRPr b="1" sz="1600"/>
            </a:lvl5pPr>
            <a:lvl6pPr rtl="0" indent="0" marL="2286000">
              <a:buFont typeface="Georgia"/>
              <a:buNone/>
              <a:defRPr b="1" sz="1600"/>
            </a:lvl6pPr>
            <a:lvl7pPr rtl="0" indent="0" marL="2743200">
              <a:buFont typeface="Georgia"/>
              <a:buNone/>
              <a:defRPr b="1" sz="1600"/>
            </a:lvl7pPr>
            <a:lvl8pPr rtl="0" indent="0" marL="3200400">
              <a:buFont typeface="Georgia"/>
              <a:buNone/>
              <a:defRPr b="1" sz="1600"/>
            </a:lvl8pPr>
            <a:lvl9pPr rtl="0" indent="0" marL="3657600">
              <a:buFont typeface="Georgia"/>
              <a:buNone/>
              <a:defRPr b="1" sz="1600"/>
            </a:lvl9pPr>
          </a:lstStyle>
          <a:p/>
        </p:txBody>
      </p:sp>
      <p:sp>
        <p:nvSpPr>
          <p:cNvPr id="28" name="Shape 28"/>
          <p:cNvSpPr txBox="1"/>
          <p:nvPr>
            <p:ph idx="4" type="body"/>
          </p:nvPr>
        </p:nvSpPr>
        <p:spPr>
          <a:xfrm>
            <a:off y="2174875" x="4645025"/>
            <a:ext cy="344969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600"/>
            </a:lvl1pPr>
            <a:lvl2pPr rtl="0">
              <a:defRPr sz="2400"/>
            </a:lvl2pPr>
            <a:lvl3pPr rtl="0">
              <a:defRPr sz="2200"/>
            </a:lvl3pPr>
            <a:lvl4pPr rtl="0">
              <a:defRPr sz="2000"/>
            </a:lvl4pPr>
            <a:lvl5pPr rtl="0">
              <a:defRPr sz="18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 Column Content">
  <p:cSld name="Two Column Content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600200" x="457200"/>
            <a:ext cy="4115075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600"/>
            </a:lvl1pPr>
            <a:lvl2pPr rtl="0">
              <a:defRPr sz="2400"/>
            </a:lvl2pPr>
            <a:lvl3pPr rtl="0">
              <a:defRPr sz="2200"/>
            </a:lvl3pPr>
            <a:lvl4pPr rtl="0">
              <a:defRPr sz="20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y="1600200" x="4648200"/>
            <a:ext cy="4115075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600"/>
            </a:lvl1pPr>
            <a:lvl2pPr rtl="0">
              <a:defRPr sz="2400"/>
            </a:lvl2pPr>
            <a:lvl3pPr rtl="0">
              <a:defRPr sz="2200"/>
            </a:lvl3pPr>
            <a:lvl4pPr rtl="0">
              <a:defRPr sz="20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 and Content">
  <p:cSld name="Title and Content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592262" x="457200"/>
            <a:ext cy="40893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19075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z="260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171450" marL="742950">
              <a:spcBef>
                <a:spcPts val="48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z="240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123825" marL="1143000">
              <a:spcBef>
                <a:spcPts val="44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z="220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133350" marL="1600200">
              <a:spcBef>
                <a:spcPts val="40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z="200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142875" marL="2057400">
              <a:spcBef>
                <a:spcPts val="36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 Slide">
  <p:cSld name="Title Slide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y="2135093" x="1880223"/>
            <a:ext cy="2143363" cx="531704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lnSpc>
                <a:spcPct val="80000"/>
              </a:lnSpc>
              <a:buFont typeface="Georgia"/>
              <a:buNone/>
              <a:defRPr sz="3200">
                <a:latin typeface="Georgia"/>
                <a:ea typeface="Georgia"/>
                <a:cs typeface="Georgia"/>
                <a:sym typeface="Georg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Agenda">
  <p:cSld name="Agenda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320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600200" x="457200"/>
            <a:ext cy="4061877" cx="341226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algn="r" rtl="0" indent="0" marL="457200">
              <a:buFont typeface="Arial"/>
              <a:buNone/>
              <a:defRPr sz="2400"/>
            </a:lvl2pPr>
            <a:lvl3pPr algn="r" rtl="0" indent="0" marL="914400">
              <a:buFont typeface="Arial"/>
              <a:buNone/>
              <a:defRPr sz="2000"/>
            </a:lvl3pPr>
            <a:lvl4pPr algn="r" rtl="0" indent="0" marL="1371600">
              <a:buFont typeface="Arial"/>
              <a:buNone/>
              <a:defRPr sz="1800"/>
            </a:lvl4pPr>
            <a:lvl5pPr algn="r" rtl="0" indent="0" marL="1828800">
              <a:buFont typeface="Arial"/>
              <a:buNone/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y="1600200" x="3988167"/>
            <a:ext cy="4061879" cx="469863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0" marL="0">
              <a:buFont typeface="Arial"/>
              <a:buNone/>
              <a:defRPr sz="2200">
                <a:latin typeface="Arial"/>
                <a:ea typeface="Arial"/>
                <a:cs typeface="Arial"/>
                <a:sym typeface="Arial"/>
              </a:defRPr>
            </a:lvl1pPr>
            <a:lvl2pPr algn="l" rtl="0" indent="0" marL="457200">
              <a:buFont typeface="Arial"/>
              <a:buNone/>
              <a:defRPr sz="2400"/>
            </a:lvl2pPr>
            <a:lvl3pPr algn="l" rtl="0" indent="0" marL="914400">
              <a:buFont typeface="Arial"/>
              <a:buNone/>
              <a:defRPr sz="2000"/>
            </a:lvl3pPr>
            <a:lvl4pPr algn="l" rtl="0" indent="0" marL="1371600">
              <a:buFont typeface="Arial"/>
              <a:buNone/>
              <a:defRPr sz="1800"/>
            </a:lvl4pPr>
            <a:lvl5pPr algn="l" rtl="0" indent="0" marL="1828800">
              <a:buFont typeface="Arial"/>
              <a:buNone/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ubsection">
  <p:cSld name="Subsection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y="2262944" x="2081681"/>
            <a:ext cy="415925" cx="5008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buClr>
                <a:srgbClr val="313231"/>
              </a:buClr>
              <a:buFont typeface="Georgia"/>
              <a:buNone/>
              <a:defRPr baseline="0" sz="2800">
                <a:solidFill>
                  <a:srgbClr val="3132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y="2809276" x="2081681"/>
            <a:ext cy="1334558" cx="50080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buFont typeface="Georgia"/>
              <a:buNone/>
              <a:defRPr sz="3200">
                <a:latin typeface="Georgia"/>
                <a:ea typeface="Georgia"/>
                <a:cs typeface="Georgia"/>
                <a:sym typeface="Georg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3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2.xml" Type="http://schemas.openxmlformats.org/officeDocument/2006/relationships/slideLayout" Id="rId3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theme/theme2.xml" Type="http://schemas.openxmlformats.org/officeDocument/2006/relationships/theme" Id="rId8"/><Relationship Target="../slideLayouts/slideLayout6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media/image06.png" Type="http://schemas.openxmlformats.org/officeDocument/2006/relationships/image" Id="rId1"/><Relationship Target="../slideLayouts/slideLayout7.xml" Type="http://schemas.openxmlformats.org/officeDocument/2006/relationships/slideLayout" Id="rId4"/><Relationship Target="../media/image00.png" Type="http://schemas.openxmlformats.org/officeDocument/2006/relationships/image" Id="rId3"/><Relationship Target="../theme/theme4.xml" Type="http://schemas.openxmlformats.org/officeDocument/2006/relationships/theme" Id="rId5"/></Relationships>
</file>

<file path=ppt/slideMasters/_rels/slideMaster3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media/image03.png" Type="http://schemas.openxmlformats.org/officeDocument/2006/relationships/image" Id="rId1"/><Relationship Target="../theme/theme1.xml" Type="http://schemas.openxmlformats.org/officeDocument/2006/relationships/theme" Id="rId3"/></Relationships>
</file>

<file path=ppt/slideMasters/_rels/slideMaster4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media/image06.png" Type="http://schemas.openxmlformats.org/officeDocument/2006/relationships/image" Id="rId1"/><Relationship Target="../slideLayouts/slideLayout9.xml" Type="http://schemas.openxmlformats.org/officeDocument/2006/relationships/slideLayout" Id="rId4"/><Relationship Target="../media/image04.png" Type="http://schemas.openxmlformats.org/officeDocument/2006/relationships/image" Id="rId3"/><Relationship Target="../theme/theme5.xml" Type="http://schemas.openxmlformats.org/officeDocument/2006/relationships/theme" Id="rId6"/><Relationship Target="../slideLayouts/slideLayout10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0814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19075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6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1450" marL="742950">
              <a:spcBef>
                <a:spcPts val="48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4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23825" marL="1143000">
              <a:spcBef>
                <a:spcPts val="44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2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33350" marL="1600200">
              <a:spcBef>
                <a:spcPts val="40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0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42875" marL="2057400">
              <a:spcBef>
                <a:spcPts val="36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18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cxnSp>
        <p:nvCxnSpPr>
          <p:cNvPr id="12" name="Shape 12"/>
          <p:cNvCxnSpPr/>
          <p:nvPr/>
        </p:nvCxnSpPr>
        <p:spPr>
          <a:xfrm rot="10800000">
            <a:off y="5916612" x="457199"/>
            <a:ext cy="0" cx="8229600"/>
          </a:xfrm>
          <a:prstGeom prst="straightConnector1">
            <a:avLst/>
          </a:prstGeom>
          <a:noFill/>
          <a:ln w="9525" cap="rnd">
            <a:solidFill>
              <a:srgbClr val="A6A6A6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13" name="Shape 13"/>
          <p:cNvSpPr/>
          <p:nvPr/>
        </p:nvSpPr>
        <p:spPr>
          <a:xfrm>
            <a:off y="5967412" x="223837"/>
            <a:ext cy="863600" cx="1900236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1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1320800" x="1465262"/>
            <a:ext cy="3725861" cx="6137274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38" name="Shape 38"/>
          <p:cNvSpPr/>
          <p:nvPr/>
        </p:nvSpPr>
        <p:spPr>
          <a:xfrm>
            <a:off y="5484812" x="2863850"/>
            <a:ext cy="903287" cx="33083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39" name="Shape 39"/>
          <p:cNvSpPr/>
          <p:nvPr/>
        </p:nvSpPr>
        <p:spPr>
          <a:xfrm>
            <a:off y="428625" x="3663950"/>
            <a:ext cy="1736725" cx="1733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600200" x="457200"/>
            <a:ext cy="40814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19075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6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1450" marL="742950">
              <a:spcBef>
                <a:spcPts val="48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4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23825" marL="1143000">
              <a:spcBef>
                <a:spcPts val="44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2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33350" marL="1600200">
              <a:spcBef>
                <a:spcPts val="40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0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42875" marL="2057400">
              <a:spcBef>
                <a:spcPts val="36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18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4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45" name="Shape 45"/>
          <p:cNvCxnSpPr/>
          <p:nvPr/>
        </p:nvCxnSpPr>
        <p:spPr>
          <a:xfrm rot="10800000">
            <a:off y="5916612" x="457199"/>
            <a:ext cy="0" cx="8229600"/>
          </a:xfrm>
          <a:prstGeom prst="straightConnector1">
            <a:avLst/>
          </a:prstGeom>
          <a:noFill/>
          <a:ln w="9525" cap="rnd">
            <a:solidFill>
              <a:srgbClr val="A6A6A6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46" name="Shape 46"/>
          <p:cNvSpPr/>
          <p:nvPr/>
        </p:nvSpPr>
        <p:spPr>
          <a:xfrm>
            <a:off y="5967412" x="223837"/>
            <a:ext cy="863600" cx="1900236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0814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19075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6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1450" marL="742950">
              <a:spcBef>
                <a:spcPts val="48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4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23825" marL="1143000">
              <a:spcBef>
                <a:spcPts val="44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2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33350" marL="1600200">
              <a:spcBef>
                <a:spcPts val="40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0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42875" marL="2057400">
              <a:spcBef>
                <a:spcPts val="36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18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/>
        </p:nvSpPr>
        <p:spPr>
          <a:xfrm>
            <a:off y="1320800" x="1465262"/>
            <a:ext cy="3725861" cx="6137274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56" name="Shape 56"/>
          <p:cNvSpPr/>
          <p:nvPr/>
        </p:nvSpPr>
        <p:spPr>
          <a:xfrm>
            <a:off y="428625" x="3663950"/>
            <a:ext cy="1736725" cx="17335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7" name="Shape 57"/>
          <p:cNvSpPr/>
          <p:nvPr/>
        </p:nvSpPr>
        <p:spPr>
          <a:xfrm>
            <a:off y="5484812" x="2863850"/>
            <a:ext cy="903287" cx="33083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8" name="Shape 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3200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600200" x="457200"/>
            <a:ext cy="4081462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19075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6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71450" marL="742950">
              <a:spcBef>
                <a:spcPts val="48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4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23825" marL="1143000">
              <a:spcBef>
                <a:spcPts val="44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2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33350" marL="1600200">
              <a:spcBef>
                <a:spcPts val="40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20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42875" marL="2057400">
              <a:spcBef>
                <a:spcPts val="360"/>
              </a:spcBef>
              <a:spcAft>
                <a:spcPts val="0"/>
              </a:spcAft>
              <a:buClr>
                <a:srgbClr val="ED1B2E"/>
              </a:buClr>
              <a:buFont typeface="Wingdings"/>
              <a:buChar char="§"/>
              <a:defRPr strike="noStrike" u="none" b="0" cap="none" baseline="0" sz="180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4"/>
    <p:sldLayoutId id="2147483657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http://redcrossyouth.org/youngprofessionals/young-professionals-resources/" Type="http://schemas.openxmlformats.org/officeDocument/2006/relationships/hyperlink" TargetMode="External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9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y="2135186" x="1879600"/>
            <a:ext cy="2143125" cx="53181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Engaging Young Professionals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US"/>
              <a:t>Examples of YPGs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592262" x="457200"/>
            <a:ext cy="4089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-US"/>
              <a:t>Dallas:  </a:t>
            </a:r>
          </a:p>
          <a:p>
            <a:pPr rtl="0" lvl="0" indent="-317500" marL="457200"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Started summer 2013, raised $35,000 in 6 months!</a:t>
            </a:r>
          </a:p>
          <a:p>
            <a:pPr rtl="0" lvl="0" indent="-317500" marL="457200"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Created list of 1300 young professionals</a:t>
            </a:r>
          </a:p>
          <a:p>
            <a:pPr rtl="0" lvl="0" indent="-317500" marL="457200"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Charging $75 to become a member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-US"/>
              <a:t>Chicago:</a:t>
            </a:r>
          </a:p>
          <a:p>
            <a:pPr rtl="0" lvl="0" indent="-317500" marL="457200"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Run highly successful Annual Golf Tournament</a:t>
            </a:r>
          </a:p>
          <a:p>
            <a:pPr rtl="0" lvl="0" indent="-317500" marL="457200"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Flirting for disaster events 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2" name="Shape 142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Current Young Professionals Groups</a:t>
            </a:r>
          </a:p>
        </p:txBody>
      </p:sp>
      <p:sp>
        <p:nvSpPr>
          <p:cNvPr id="144" name="Shape 144"/>
          <p:cNvSpPr/>
          <p:nvPr/>
        </p:nvSpPr>
        <p:spPr>
          <a:xfrm>
            <a:off y="1331912" x="669925"/>
            <a:ext cy="4095750" cx="7816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2262186" x="2081211"/>
            <a:ext cy="415925" cx="5008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56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Starting your Club</a:t>
            </a:r>
          </a:p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y="2809875" x="2081211"/>
            <a:ext cy="1333499" cx="5008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buNone/>
            </a:pPr>
            <a:r>
              <a:rPr sz="2400" lang="en-US"/>
              <a:t>
</a:t>
            </a:r>
            <a:r>
              <a:rPr lang="en-US"/>
              <a:t>Steps to make your club a success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1592262" x="457200"/>
            <a:ext cy="4089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Ideal leader</a:t>
            </a:r>
          </a:p>
          <a:p>
            <a:r>
              <a:t/>
            </a:r>
          </a:p>
          <a:p>
            <a:pPr algn="l" rtl="0" lvl="2" marR="0" indent="-247650" marL="11430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Stable</a:t>
            </a:r>
          </a:p>
          <a:p>
            <a:pPr algn="l" rtl="0" lvl="2" marR="0" indent="-247650" marL="11430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Driven</a:t>
            </a:r>
          </a:p>
          <a:p>
            <a:pPr algn="l" rtl="0" lvl="2" marR="0" indent="-247650" marL="11430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Connected</a:t>
            </a:r>
          </a:p>
          <a:p>
            <a:pPr algn="l" rtl="0" lvl="2" marR="0" indent="-247650" marL="11430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Passionate</a:t>
            </a:r>
          </a:p>
          <a:p>
            <a:pPr algn="l" rtl="0" lvl="2" marR="0" indent="-247650" marL="11430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Motivating</a:t>
            </a:r>
          </a:p>
          <a:p>
            <a:pPr algn="l" rtl="0" lvl="2" marR="0" indent="-247650" marL="11430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Strategic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59" name="Shape 159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0" name="Shape 160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Starting your Club</a:t>
            </a:r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63" name="Shape 163"/>
          <p:cNvSpPr/>
          <p:nvPr/>
        </p:nvSpPr>
        <p:spPr>
          <a:xfrm>
            <a:off y="1905000" x="5762625"/>
            <a:ext cy="3024300" cx="2484599"/>
          </a:xfrm>
          <a:prstGeom prst="rect">
            <a:avLst/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2400" lang="en-US"/>
              <a:t>Who would be a poor choice?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y="1592262" x="457200"/>
            <a:ext cy="40893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Staff Needs</a:t>
            </a:r>
          </a:p>
          <a:p>
            <a:r>
              <a:t/>
            </a:r>
          </a:p>
          <a:p>
            <a:pPr algn="l" rtl="0" lvl="1" marR="0" indent="-295275" marL="74295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Development</a:t>
            </a:r>
          </a:p>
          <a:p>
            <a:pPr algn="l" rtl="0" lvl="1" marR="0" indent="-295275" marL="74295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Volunteer Coordinator</a:t>
            </a:r>
          </a:p>
          <a:p>
            <a:pPr algn="l" rtl="0" lvl="1" marR="0" indent="-295275" marL="74295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Marketing</a:t>
            </a:r>
          </a:p>
          <a:p>
            <a:pPr algn="l" rtl="0" lvl="1" marR="0" indent="-295275" marL="74295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z="2600" lang="en-US"/>
              <a:t>Blood Services</a:t>
            </a:r>
          </a:p>
          <a:p>
            <a:r>
              <a:t/>
            </a:r>
          </a:p>
        </p:txBody>
      </p:sp>
      <p:sp>
        <p:nvSpPr>
          <p:cNvPr id="169" name="Shape 169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0" name="Shape 170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Starting your Club</a:t>
            </a: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73" name="Shape 173"/>
          <p:cNvSpPr/>
          <p:nvPr/>
        </p:nvSpPr>
        <p:spPr>
          <a:xfrm>
            <a:off y="1905000" x="5762625"/>
            <a:ext cy="3024300" cx="2484599"/>
          </a:xfrm>
          <a:prstGeom prst="rect">
            <a:avLst/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2400" lang="en-US"/>
              <a:t>Why these people and who else might be helpful?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y="1592262" x="457200"/>
            <a:ext cy="4089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520"/>
              </a:spcBef>
              <a:spcAft>
                <a:spcPts val="0"/>
              </a:spcAft>
              <a:buNone/>
            </a:pP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Board involvement is vi</a:t>
            </a:r>
            <a:r>
              <a:rPr lang="en-US"/>
              <a:t>tal to starting your group, here is how they can help:</a:t>
            </a:r>
          </a:p>
          <a:p>
            <a:r>
              <a:t/>
            </a:r>
          </a:p>
          <a:p>
            <a:pPr algn="l" rtl="0" lvl="0" marR="0" indent="-3429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166666"/>
              <a:buFont typeface="Arial"/>
              <a:buChar char="•"/>
            </a:pPr>
            <a:r>
              <a:rPr sz="1800" lang="en-US"/>
              <a:t>Provide valuable feedback on the strategic plan and direction</a:t>
            </a:r>
          </a:p>
          <a:p>
            <a:pPr algn="l" rtl="0" lvl="0" marR="0" indent="-3429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166666"/>
              <a:buFont typeface="Arial"/>
              <a:buChar char="•"/>
            </a:pPr>
            <a:r>
              <a:rPr sz="1800" lang="en-US"/>
              <a:t>Facilitate introductions into the local community that might otherwise be inaccessible</a:t>
            </a:r>
          </a:p>
          <a:p>
            <a:pPr algn="l" rtl="0" lvl="0" marR="0" indent="-3429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166666"/>
              <a:buFont typeface="Arial"/>
              <a:buChar char="•"/>
            </a:pPr>
            <a:r>
              <a:rPr sz="1800" lang="en-US"/>
              <a:t>Attend meetings as a guest speaker for recruitment or training</a:t>
            </a:r>
          </a:p>
          <a:p>
            <a:pPr algn="l" rtl="0" lvl="0" marR="0" indent="-3429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166666"/>
              <a:buFont typeface="Arial"/>
              <a:buChar char="•"/>
            </a:pPr>
            <a:r>
              <a:rPr sz="1800" lang="en-US"/>
              <a:t>Co-host and support group events</a:t>
            </a:r>
          </a:p>
          <a:p>
            <a:pPr algn="l" rtl="0" lvl="0" marR="0" indent="-3429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166666"/>
              <a:buFont typeface="Arial"/>
              <a:buChar char="•"/>
            </a:pPr>
            <a:r>
              <a:rPr sz="1800" lang="en-US"/>
              <a:t>Adds a layer of credibility to the new group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79" name="Shape 179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0" name="Shape 180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81" name="Shape 18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Starting your </a:t>
            </a:r>
            <a:r>
              <a:rPr lang="en-US"/>
              <a:t>Group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y="1592262" x="457200"/>
            <a:ext cy="4089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520"/>
              </a:spcBef>
              <a:spcAft>
                <a:spcPts val="0"/>
              </a:spcAft>
              <a:buNone/>
            </a:pP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Choosing a name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Silicon Valley Club Red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Young Professionals Auxiliary 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Club Red of _____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Boston Young Professional Society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Friends of the Red Cross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88" name="Shape 188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9" name="Shape 189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90" name="Shape 1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Starting your Club</a:t>
            </a:r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y="1592262" x="457200"/>
            <a:ext cy="4089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Key steps in starting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53846"/>
              <a:buFont typeface="Arial"/>
              <a:buAutoNum type="arabicPeriod"/>
            </a:pPr>
            <a:r>
              <a:rPr lang="en-US"/>
              <a:t>Recruit initial leader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53846"/>
              <a:buFont typeface="Arial"/>
              <a:buAutoNum type="arabicPeriod"/>
            </a:pPr>
            <a:r>
              <a:rPr lang="en-US"/>
              <a:t>Form small leadership group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53846"/>
              <a:buFont typeface="Arial"/>
              <a:buAutoNum type="arabicPeriod"/>
            </a:pPr>
            <a:r>
              <a:rPr lang="en-US"/>
              <a:t>Approach Board with initial idea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53846"/>
              <a:buFont typeface="Arial"/>
              <a:buAutoNum type="arabicPeriod"/>
            </a:pPr>
            <a:r>
              <a:rPr lang="en-US"/>
              <a:t>Start Facebook page/visibility on chapter website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53846"/>
              <a:buFont typeface="Arial"/>
              <a:buAutoNum type="arabicPeriod"/>
            </a:pPr>
            <a:r>
              <a:rPr lang="en-US"/>
              <a:t>Decide upon basics - fundraising? service? dues?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53846"/>
              <a:buFont typeface="Arial"/>
              <a:buAutoNum type="arabicPeriod"/>
            </a:pPr>
            <a:r>
              <a:rPr lang="en-US"/>
              <a:t>6 month calendar of events</a:t>
            </a:r>
          </a:p>
          <a:p>
            <a:pPr algn="l" rtl="0" lvl="0" marR="0" indent="-31750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53846"/>
              <a:buFont typeface="Arial"/>
              <a:buAutoNum type="arabicPeriod"/>
            </a:pPr>
            <a:r>
              <a:rPr lang="en-US"/>
              <a:t>EXECUTE!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97" name="Shape 197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8" name="Shape 198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Starting your Club</a:t>
            </a: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-US"/>
              <a:t>Be Creative!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1592262" x="457200"/>
            <a:ext cy="4089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-US"/>
              <a:t>Young Professional Groups thrive because of social interaction and creativity.</a:t>
            </a:r>
          </a:p>
          <a:p>
            <a:r>
              <a:t/>
            </a:r>
          </a:p>
          <a:p>
            <a:pPr rtl="0" lvl="0" indent="-317500" marL="457200"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Singles CPR - Training</a:t>
            </a:r>
          </a:p>
          <a:p>
            <a:r>
              <a:t/>
            </a:r>
          </a:p>
          <a:p>
            <a:pPr rtl="0" lvl="0" indent="-317500" marL="457200"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Resume Readers - Recruitment</a:t>
            </a:r>
          </a:p>
          <a:p>
            <a:r>
              <a:t/>
            </a:r>
          </a:p>
          <a:p>
            <a:pPr rtl="0" lvl="0" indent="-317500" marL="457200">
              <a:buClr>
                <a:srgbClr val="ED1B2E"/>
              </a:buClr>
              <a:buSzPct val="89743"/>
              <a:buFont typeface="Arial"/>
              <a:buChar char="•"/>
            </a:pPr>
            <a:r>
              <a:rPr lang="en-US"/>
              <a:t>Mini Golf Tournament - Fundraising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y="2262186" x="2081211"/>
            <a:ext cy="415925" cx="5008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56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Resources </a:t>
            </a:r>
          </a:p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y="2809875" x="2081211"/>
            <a:ext cy="1333499" cx="5008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600200" x="457200"/>
            <a:ext cy="4062411" cx="34115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2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y="1590675" x="1443037"/>
            <a:ext cy="3596699" cx="70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50000"/>
              </a:lnSpc>
              <a:buClr>
                <a:srgbClr val="ED1B2E"/>
              </a:buClr>
              <a:buSzPct val="75757"/>
              <a:buFont typeface="Arial"/>
              <a:buChar char="•"/>
            </a:pPr>
            <a:r>
              <a:rPr b="1" lang="en-US"/>
              <a:t> </a:t>
            </a:r>
            <a:r>
              <a:rPr strike="noStrike" u="none" b="1" cap="none" baseline="0" sz="2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</a:p>
          <a:p>
            <a:pPr algn="l" rtl="0" lvl="0" marR="0" indent="0" marL="0">
              <a:lnSpc>
                <a:spcPct val="150000"/>
              </a:lnSpc>
              <a:buClr>
                <a:srgbClr val="ED1B2E"/>
              </a:buClr>
              <a:buSzPct val="75757"/>
              <a:buFont typeface="Arial"/>
              <a:buChar char="•"/>
            </a:pPr>
            <a:r>
              <a:rPr b="1" lang="en-US"/>
              <a:t> Activity: </a:t>
            </a:r>
            <a:r>
              <a:rPr strike="noStrike" u="none" b="1" cap="none" baseline="0" sz="2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Defining the Young Professional</a:t>
            </a:r>
          </a:p>
          <a:p>
            <a:pPr algn="l" rtl="0" lvl="0" marR="0" indent="0" marL="0">
              <a:lnSpc>
                <a:spcPct val="150000"/>
              </a:lnSpc>
              <a:buClr>
                <a:srgbClr val="ED1B2E"/>
              </a:buClr>
              <a:buSzPct val="75757"/>
              <a:buFont typeface="Arial"/>
              <a:buChar char="•"/>
            </a:pPr>
            <a:r>
              <a:rPr b="1" lang="en-US"/>
              <a:t> </a:t>
            </a:r>
            <a:r>
              <a:rPr strike="noStrike" u="none" b="1" cap="none" baseline="0" sz="2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Making the Case</a:t>
            </a:r>
          </a:p>
          <a:p>
            <a:pPr algn="l" rtl="0" lvl="0" marR="0" indent="0" marL="0">
              <a:lnSpc>
                <a:spcPct val="150000"/>
              </a:lnSpc>
              <a:buClr>
                <a:srgbClr val="ED1B2E"/>
              </a:buClr>
              <a:buSzPct val="75757"/>
              <a:buFont typeface="Arial"/>
              <a:buChar char="•"/>
            </a:pPr>
            <a:r>
              <a:rPr b="1" lang="en-US"/>
              <a:t> </a:t>
            </a:r>
            <a:r>
              <a:rPr strike="noStrike" u="none" b="1" cap="none" baseline="0" sz="2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Starting your </a:t>
            </a:r>
            <a:r>
              <a:rPr b="1" lang="en-US"/>
              <a:t>Group</a:t>
            </a:r>
          </a:p>
          <a:p>
            <a:pPr algn="l" rtl="0" lvl="0" marR="0" indent="0" marL="0">
              <a:lnSpc>
                <a:spcPct val="150000"/>
              </a:lnSpc>
              <a:buClr>
                <a:srgbClr val="ED1B2E"/>
              </a:buClr>
              <a:buSzPct val="75757"/>
              <a:buFont typeface="Arial"/>
              <a:buChar char="•"/>
            </a:pPr>
            <a:r>
              <a:rPr b="1" lang="en-US"/>
              <a:t> </a:t>
            </a:r>
            <a:r>
              <a:rPr strike="noStrike" u="none" b="1" cap="none" baseline="0" sz="2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</a:p>
          <a:p>
            <a:pPr algn="l" rtl="0" lvl="0" marR="0" indent="0" marL="0">
              <a:lnSpc>
                <a:spcPct val="150000"/>
              </a:lnSpc>
              <a:buClr>
                <a:srgbClr val="ED1B2E"/>
              </a:buClr>
              <a:buSzPct val="75757"/>
              <a:buFont typeface="Arial"/>
              <a:buChar char="•"/>
            </a:pPr>
            <a:r>
              <a:rPr b="1" lang="en-US"/>
              <a:t> </a:t>
            </a:r>
            <a:r>
              <a:rPr strike="noStrike" u="none" b="1" cap="none" baseline="0" sz="2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1" lang="en-US"/>
              <a:t>uestions</a:t>
            </a:r>
            <a:r>
              <a:rPr strike="noStrike" u="none" b="1" cap="none" baseline="0" sz="2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y="1592262" x="457200"/>
            <a:ext cy="4089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trike="noStrike" u="sng" b="0" cap="none" baseline="0" sz="2600" lang="en-US" i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http://redcrossyouth.org/youngprofessionals/young-professionals-resources/</a:t>
            </a:r>
          </a:p>
          <a:p>
            <a:pPr algn="l" rtl="0" lvl="0" marR="0" indent="-342900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National Young Professionals Call</a:t>
            </a:r>
          </a:p>
          <a:p>
            <a:pPr algn="l" rtl="0" lvl="1" marR="0" indent="-285750" marL="742950">
              <a:spcBef>
                <a:spcPts val="48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trike="noStrike" u="none" b="0" cap="none" baseline="0" sz="24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First Tuesday of each month!</a:t>
            </a:r>
          </a:p>
          <a:p>
            <a:pPr algn="l" rtl="0" lvl="0" marR="0" indent="-342900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NHQ – Amy Daly and Portia Obeng</a:t>
            </a:r>
          </a:p>
          <a:p>
            <a:pPr algn="l" rtl="0" lvl="0" marR="0" indent="-342900" marL="3429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Young Professionals Newsletter</a:t>
            </a:r>
          </a:p>
          <a:p>
            <a:r>
              <a:t/>
            </a:r>
          </a:p>
        </p:txBody>
      </p:sp>
      <p:sp>
        <p:nvSpPr>
          <p:cNvPr id="218" name="Shape 218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9" name="Shape 219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20" name="Shape 2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y="2262186" x="2081211"/>
            <a:ext cy="415800" cx="5008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56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</a:p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y="2809875" x="2081211"/>
            <a:ext cy="1333499" cx="5008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y="2262186" x="2081211"/>
            <a:ext cy="415925" cx="5008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56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</a:p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y="2809875" x="2081211"/>
            <a:ext cy="1333499" cx="5008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64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Bianca Kahlenberg</a:t>
            </a:r>
          </a:p>
          <a:p>
            <a:pPr algn="ctr" rtl="0" lvl="0" marR="0" indent="0" marL="0">
              <a:spcBef>
                <a:spcPts val="64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Pat West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y="2262186" x="2081211"/>
            <a:ext cy="415925" cx="5008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56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b="1" sz="2800" lang="en-US"/>
              <a:t>Activity: </a:t>
            </a:r>
          </a:p>
          <a:p>
            <a:r>
              <a:t/>
            </a:r>
          </a:p>
          <a:p>
            <a:pPr algn="ctr" rtl="0" lvl="0" marR="0" indent="0" marL="0">
              <a:spcBef>
                <a:spcPts val="56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cap="none" baseline="0" sz="28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Defining the Young Professional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y="1592262" x="457200"/>
            <a:ext cy="4089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Think about a young professional(s) you know and what characteristics they have.  </a:t>
            </a:r>
            <a:r>
              <a:rPr lang="en-US"/>
              <a:t>List a few characteristics:</a:t>
            </a: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</a:p>
          <a:p>
            <a:r>
              <a:t/>
            </a:r>
          </a:p>
          <a:p>
            <a:pPr algn="l" rtl="0" lvl="0" marR="0" indent="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lang="en-US"/>
              <a:t> </a:t>
            </a: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that would make them a great young professional representative of the Red Cross</a:t>
            </a:r>
          </a:p>
          <a:p>
            <a:pPr algn="l" rtl="0" lvl="0" marR="0" indent="0" marL="0">
              <a:spcBef>
                <a:spcPts val="520"/>
              </a:spcBef>
              <a:spcAft>
                <a:spcPts val="0"/>
              </a:spcAft>
              <a:buNone/>
            </a:pP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 rtl="0" lvl="0" marR="0" indent="0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75000"/>
              <a:buFont typeface="Wingdings"/>
              <a:buChar char="§"/>
            </a:pPr>
            <a:r>
              <a:rPr lang="en-US"/>
              <a:t> that </a:t>
            </a:r>
            <a:r>
              <a:rPr strike="noStrike" u="none" b="0" cap="none" baseline="0" sz="26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might be a threat (i.e. stressful job, kids, grad school etc). </a:t>
            </a:r>
          </a:p>
          <a:p>
            <a:r>
              <a:t/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3" name="Shape 93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Defining the Young Professional</a:t>
            </a:r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Young Professionals – </a:t>
            </a:r>
            <a:r>
              <a:rPr lang="en-US"/>
              <a:t>in words</a:t>
            </a: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4" name="Shape 104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06" name="Shape 106"/>
          <p:cNvSpPr/>
          <p:nvPr/>
        </p:nvSpPr>
        <p:spPr>
          <a:xfrm>
            <a:off y="1500187" x="1809750"/>
            <a:ext cy="3857625" cx="552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Young Professionals – By the numbers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y="622300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3" name="Shape 113"/>
          <p:cNvSpPr txBox="1"/>
          <p:nvPr/>
        </p:nvSpPr>
        <p:spPr>
          <a:xfrm>
            <a:off y="622300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y="622300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15" name="Shape 115"/>
          <p:cNvSpPr/>
          <p:nvPr/>
        </p:nvSpPr>
        <p:spPr>
          <a:xfrm>
            <a:off y="1177637" x="1390650"/>
            <a:ext cy="4662727" cx="64127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2262186" x="2081211"/>
            <a:ext cy="415925" cx="5008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56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Making the Case:</a:t>
            </a:r>
          </a:p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y="2809875" x="2081211"/>
            <a:ext cy="1333499" cx="50085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buNone/>
            </a:pPr>
            <a:r>
              <a:rPr sz="2400" lang="en-US"/>
              <a:t>
</a:t>
            </a:r>
            <a:r>
              <a:rPr lang="en-US"/>
              <a:t>Why start a young professionals group?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1592262" x="457200"/>
            <a:ext cy="40893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52425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232142"/>
              <a:buFont typeface="Arial"/>
              <a:buChar char="•"/>
            </a:pPr>
            <a:r>
              <a:rPr sz="1400" lang="en-US">
                <a:solidFill>
                  <a:srgbClr val="000000"/>
                </a:solidFill>
              </a:rPr>
              <a:t>Donors between 22 and 31 years old give an average of $161 to their preferred charity and $341 total annually.</a:t>
            </a:r>
          </a:p>
          <a:p>
            <a:r>
              <a:t/>
            </a:r>
          </a:p>
          <a:p>
            <a:pPr algn="l" rtl="0" lvl="0" marR="0" indent="-352425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232142"/>
              <a:buFont typeface="Arial"/>
              <a:buChar char="•"/>
            </a:pPr>
            <a:r>
              <a:rPr sz="1400" lang="en-US">
                <a:solidFill>
                  <a:srgbClr val="000000"/>
                </a:solidFill>
              </a:rPr>
              <a:t>31% of donors between 22 and 31 state they want to increase their donations next year compared to only 8% of donors over 65.</a:t>
            </a:r>
          </a:p>
          <a:p>
            <a:r>
              <a:t/>
            </a:r>
          </a:p>
          <a:p>
            <a:pPr algn="l" rtl="0" lvl="0" marR="0" indent="-352425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232142"/>
              <a:buFont typeface="Arial"/>
              <a:buChar char="•"/>
            </a:pPr>
            <a:r>
              <a:rPr sz="1400" lang="en-US">
                <a:solidFill>
                  <a:srgbClr val="000000"/>
                </a:solidFill>
              </a:rPr>
              <a:t>Millennials, more than non-millennials, prefer to actively engage in a cause (30% vs. 22%)</a:t>
            </a:r>
          </a:p>
          <a:p>
            <a:r>
              <a:t/>
            </a:r>
          </a:p>
          <a:p>
            <a:pPr algn="l" rtl="0" lvl="0" marR="0" indent="-352425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232142"/>
              <a:buFont typeface="Arial"/>
              <a:buChar char="•"/>
            </a:pPr>
            <a:r>
              <a:rPr sz="1400" lang="en-US">
                <a:solidFill>
                  <a:srgbClr val="000000"/>
                </a:solidFill>
              </a:rPr>
              <a:t>68 percent of people between the ages of 18 and 26 prefer to work for a company that provides professional volunteer opportunities</a:t>
            </a:r>
          </a:p>
          <a:p>
            <a:r>
              <a:t/>
            </a:r>
          </a:p>
          <a:p>
            <a:pPr algn="l" rtl="0" lvl="0" marR="0" indent="-352425" marL="457200">
              <a:spcBef>
                <a:spcPts val="520"/>
              </a:spcBef>
              <a:spcAft>
                <a:spcPts val="0"/>
              </a:spcAft>
              <a:buClr>
                <a:srgbClr val="ED1B2E"/>
              </a:buClr>
              <a:buSzPct val="232142"/>
              <a:buFont typeface="Arial"/>
              <a:buChar char="•"/>
            </a:pPr>
            <a:r>
              <a:rPr sz="1400" lang="en-US">
                <a:solidFill>
                  <a:srgbClr val="000000"/>
                </a:solidFill>
              </a:rPr>
              <a:t>YP are currently the most active "youth" segment in donating to the ARC</a:t>
            </a:r>
          </a:p>
          <a:p>
            <a:r>
              <a:t/>
            </a:r>
          </a:p>
        </p:txBody>
      </p:sp>
      <p:sp>
        <p:nvSpPr>
          <p:cNvPr id="127" name="Shape 127"/>
          <p:cNvSpPr txBox="1"/>
          <p:nvPr/>
        </p:nvSpPr>
        <p:spPr>
          <a:xfrm>
            <a:off y="622300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8" name="Shape 128"/>
          <p:cNvSpPr txBox="1"/>
          <p:nvPr/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100" lang="en-US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Making the Case</a:t>
            </a:r>
            <a:r>
              <a:rPr lang="en-US"/>
              <a:t>: Why start a YPG?</a:t>
            </a: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y="622300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2_Red Cross Them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80000"/>
      </a:accent1>
      <a:accent2>
        <a:srgbClr val="B2B2B2"/>
      </a:accent2>
      <a:accent3>
        <a:srgbClr val="FFFFFF"/>
      </a:accent3>
      <a:accent4>
        <a:srgbClr val="C80000"/>
      </a:accent4>
      <a:accent5>
        <a:srgbClr val="B2B2B2"/>
      </a:accent5>
      <a:accent6>
        <a:srgbClr val="FFFFFF"/>
      </a:accent6>
      <a:hlink>
        <a:srgbClr val="1973B1"/>
      </a:hlink>
      <a:folHlink>
        <a:srgbClr val="3D56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Red Cross Them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80000"/>
      </a:accent1>
      <a:accent2>
        <a:srgbClr val="B2B2B2"/>
      </a:accent2>
      <a:accent3>
        <a:srgbClr val="FFFFFF"/>
      </a:accent3>
      <a:accent4>
        <a:srgbClr val="C80000"/>
      </a:accent4>
      <a:accent5>
        <a:srgbClr val="B2B2B2"/>
      </a:accent5>
      <a:accent6>
        <a:srgbClr val="FFFFFF"/>
      </a:accent6>
      <a:hlink>
        <a:srgbClr val="1973B1"/>
      </a:hlink>
      <a:folHlink>
        <a:srgbClr val="3D56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1_Red Cross Them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80000"/>
      </a:accent1>
      <a:accent2>
        <a:srgbClr val="B2B2B2"/>
      </a:accent2>
      <a:accent3>
        <a:srgbClr val="FFFFFF"/>
      </a:accent3>
      <a:accent4>
        <a:srgbClr val="C80000"/>
      </a:accent4>
      <a:accent5>
        <a:srgbClr val="B2B2B2"/>
      </a:accent5>
      <a:accent6>
        <a:srgbClr val="FFFFFF"/>
      </a:accent6>
      <a:hlink>
        <a:srgbClr val="1973B1"/>
      </a:hlink>
      <a:folHlink>
        <a:srgbClr val="3D56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3_Red Cross Them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80000"/>
      </a:accent1>
      <a:accent2>
        <a:srgbClr val="B2B2B2"/>
      </a:accent2>
      <a:accent3>
        <a:srgbClr val="FFFFFF"/>
      </a:accent3>
      <a:accent4>
        <a:srgbClr val="C80000"/>
      </a:accent4>
      <a:accent5>
        <a:srgbClr val="B2B2B2"/>
      </a:accent5>
      <a:accent6>
        <a:srgbClr val="FFFFFF"/>
      </a:accent6>
      <a:hlink>
        <a:srgbClr val="1973B1"/>
      </a:hlink>
      <a:folHlink>
        <a:srgbClr val="3D56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